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993" r:id="rId3"/>
    <p:sldId id="998" r:id="rId4"/>
    <p:sldId id="999" r:id="rId5"/>
    <p:sldId id="1000" r:id="rId6"/>
    <p:sldId id="1001" r:id="rId7"/>
    <p:sldId id="1002" r:id="rId8"/>
    <p:sldId id="994" r:id="rId9"/>
    <p:sldId id="1003" r:id="rId10"/>
    <p:sldId id="1004" r:id="rId11"/>
    <p:sldId id="1005" r:id="rId12"/>
    <p:sldId id="1006" r:id="rId13"/>
    <p:sldId id="1007" r:id="rId14"/>
    <p:sldId id="1020" r:id="rId15"/>
    <p:sldId id="1008" r:id="rId16"/>
    <p:sldId id="1021" r:id="rId17"/>
    <p:sldId id="1009" r:id="rId18"/>
    <p:sldId id="1023" r:id="rId19"/>
    <p:sldId id="1024" r:id="rId20"/>
    <p:sldId id="1010" r:id="rId21"/>
    <p:sldId id="1026" r:id="rId22"/>
    <p:sldId id="1011" r:id="rId23"/>
    <p:sldId id="1028" r:id="rId24"/>
    <p:sldId id="1027" r:id="rId25"/>
    <p:sldId id="1012" r:id="rId26"/>
    <p:sldId id="1013" r:id="rId27"/>
    <p:sldId id="1014" r:id="rId28"/>
    <p:sldId id="1015" r:id="rId29"/>
    <p:sldId id="1017" r:id="rId30"/>
    <p:sldId id="1030" r:id="rId31"/>
    <p:sldId id="1029" r:id="rId32"/>
    <p:sldId id="1018" r:id="rId33"/>
    <p:sldId id="1031" r:id="rId34"/>
    <p:sldId id="1016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5026"/>
            <a:ext cx="11485848" cy="66120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10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71.jpg" descr="id:21474905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486760"/>
            <a:ext cx="1266825" cy="1718945"/>
          </a:xfrm>
          <a:prstGeom prst="rect">
            <a:avLst/>
          </a:prstGeom>
        </p:spPr>
      </p:pic>
      <p:pic>
        <p:nvPicPr>
          <p:cNvPr id="4" name="aw372.jpg" descr="id:21474905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1448992"/>
            <a:ext cx="1266825" cy="1718945"/>
          </a:xfrm>
          <a:prstGeom prst="rect">
            <a:avLst/>
          </a:prstGeom>
        </p:spPr>
      </p:pic>
      <p:pic>
        <p:nvPicPr>
          <p:cNvPr id="5" name="aw373.jpg" descr="id:21474905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67365" y="1594773"/>
            <a:ext cx="1492885" cy="1718945"/>
          </a:xfrm>
          <a:prstGeom prst="rect">
            <a:avLst/>
          </a:prstGeom>
        </p:spPr>
      </p:pic>
      <p:pic>
        <p:nvPicPr>
          <p:cNvPr id="6" name="aw374.jpg" descr="id:21474905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199662" y="1594773"/>
            <a:ext cx="1503680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0804" y="3441739"/>
            <a:ext cx="3648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pink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balloon,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please.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79182" y="3481844"/>
            <a:ext cx="2379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evening.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3087271" y="1874709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9407574" y="1860422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6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06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908720"/>
            <a:ext cx="606425" cy="606425"/>
          </a:xfrm>
          <a:prstGeom prst="rect">
            <a:avLst/>
          </a:prstGeom>
        </p:spPr>
      </p:pic>
      <p:pic>
        <p:nvPicPr>
          <p:cNvPr id="4" name="e09.jpg" descr="id:21474906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08461" y="1526431"/>
            <a:ext cx="606425" cy="606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954" y="4077072"/>
            <a:ext cx="10865648" cy="22288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1977221"/>
            <a:ext cx="11485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563" algn="l"/>
                <a:tab pos="6811963" algn="l"/>
                <a:tab pos="8010525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Goodbye,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Goodbye,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	 2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It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cold.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563" algn="l"/>
                <a:tab pos="6811963" algn="l"/>
                <a:tab pos="8010525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3. The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robot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 		4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scarf.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5. 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1507" y="5651592"/>
            <a:ext cx="592018" cy="5857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4485" y="5651592"/>
            <a:ext cx="566825" cy="5983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6088" y="5664188"/>
            <a:ext cx="592018" cy="5857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3141" y="5657890"/>
            <a:ext cx="566825" cy="5983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7083" y="5683566"/>
            <a:ext cx="566825" cy="59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4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I’m Miss Li.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Good morning.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 evening.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Look at my balloon.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box.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Is this a 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559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I can dance.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draw.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52656" y="1833205"/>
            <a:ext cx="333523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evening.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box.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draw.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2386" y="191683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5159" y="256490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7214" y="31846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861048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5091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31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good	B. morning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2557871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，是家庭成员。故选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7472" y="414908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342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50590" y="4653136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，为时间类名词；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15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blue	B. green		C. balloon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cold	B. coat		C. sweater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it	B. is		C. am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33373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，为表示颜色的形容词；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，是表示物品的名词。故选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3277951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，为服装类名词；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342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86022" y="5222167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动词，意思都是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，是代词。故选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3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63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	B. your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		C. your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180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924944"/>
            <a:ext cx="11332688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这是你的小狗吗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是的，它是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后面接名词，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不能接名词，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选项错误；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is,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加上横线后的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is,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就变成了两个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连用了，而且在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Yes, it is.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这种句式中，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通常不可以缩写为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52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396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Look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balloon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sky.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	B.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		C.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646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99695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看天空中的那个气球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在天空中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8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191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Your pink coat is nice.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Oh,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C. Hello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2636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你的粉色外套很漂亮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。对别人的称赞要表示感谢。故选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4646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57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Wow, yummy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	B. sing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124125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哇，真美味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yummy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可知，两人谈论的是做饭。故选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2342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01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74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banana,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	C. 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7756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前句句意为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，这是一个向别人礼貌地要某物的句型，被请求者如果同意，常用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来回答，意为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表示惊奇或赞叹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65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8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圈出你所听到的单词的序号。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15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banana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beanie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15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Miss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15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puppy		B. peach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15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hello		B. hi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150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bag		B. box	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2131046"/>
            <a:ext cx="2016224" cy="324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beanie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puppy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 bwMode="auto">
          <a:xfrm>
            <a:off x="5951190" y="2348880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5935916" y="2969520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94606" y="3573016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694606" y="4251868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5951190" y="4859948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判断下列图片与所给句子或对话是否相符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06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67615" y="1340769"/>
            <a:ext cx="576064" cy="576064"/>
          </a:xfrm>
          <a:prstGeom prst="rect">
            <a:avLst/>
          </a:prstGeom>
        </p:spPr>
      </p:pic>
      <p:pic>
        <p:nvPicPr>
          <p:cNvPr id="4" name="e09.jpg" descr="id:21474906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18742" y="1977289"/>
            <a:ext cx="504056" cy="5040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4505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Balloon, balloon, in the sky.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r32a.jpg" descr="id:21474906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3401" y="2966591"/>
            <a:ext cx="606425" cy="606425"/>
          </a:xfrm>
          <a:prstGeom prst="rect">
            <a:avLst/>
          </a:prstGeom>
        </p:spPr>
      </p:pic>
      <p:pic>
        <p:nvPicPr>
          <p:cNvPr id="7" name="aw394.jpg" descr="id:21474907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558702" y="2636912"/>
            <a:ext cx="1728192" cy="12249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767" y="2853055"/>
            <a:ext cx="715690" cy="79584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5132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图片为气球飞到了天上。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气球，气球，在天空中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符合图意。故本题正确。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1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548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Mum, Dad, this is Miss Li.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r32a.jpg" descr="id:2147490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3081" y="2276872"/>
            <a:ext cx="606425" cy="606425"/>
          </a:xfrm>
          <a:prstGeom prst="rect">
            <a:avLst/>
          </a:prstGeom>
        </p:spPr>
      </p:pic>
      <p:pic>
        <p:nvPicPr>
          <p:cNvPr id="9" name="aw395.jpg" descr="id:2147490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558702" y="1880619"/>
            <a:ext cx="2228053" cy="15397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1" y="2228588"/>
            <a:ext cx="687062" cy="732866"/>
          </a:xfrm>
          <a:prstGeom prst="rect">
            <a:avLst/>
          </a:prstGeom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3493975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图片为刘涛向父母介绍格林老师。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妈妈，爸爸，这是李老师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与图意不符。故本题错误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8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32760"/>
            <a:ext cx="11485848" cy="1384995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Put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 your sweater,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r396.jpg" descr="id:21474907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34161" y="1779336"/>
            <a:ext cx="781302" cy="1289624"/>
          </a:xfrm>
          <a:prstGeom prst="rect">
            <a:avLst/>
          </a:prstGeom>
        </p:spPr>
      </p:pic>
      <p:pic>
        <p:nvPicPr>
          <p:cNvPr id="9" name="r32a.jpg" descr="id:2147490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58479"/>
            <a:ext cx="606425" cy="606425"/>
          </a:xfrm>
          <a:prstGeom prst="rect">
            <a:avLst/>
          </a:prstGeom>
        </p:spPr>
      </p:pic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图片为小女孩在系围巾。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穿上你的毛衣，苏海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与图意不符。故本题错误。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916832"/>
            <a:ext cx="687062" cy="73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6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760752"/>
            <a:ext cx="11485848" cy="656846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banana, please.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r32a.jpg" descr="id:21474907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86471"/>
            <a:ext cx="606425" cy="606425"/>
          </a:xfrm>
          <a:prstGeom prst="rect">
            <a:avLst/>
          </a:prstGeom>
        </p:spPr>
      </p:pic>
      <p:pic>
        <p:nvPicPr>
          <p:cNvPr id="11" name="r397.jpg" descr="id:21474907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558702" y="1760752"/>
            <a:ext cx="1890845" cy="1289624"/>
          </a:xfrm>
          <a:prstGeom prst="rect">
            <a:avLst/>
          </a:prstGeom>
        </p:spPr>
      </p:pic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30619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图片为小女孩给小男孩递送香蕉。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符合题意。故本题正确。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67" y="1841065"/>
            <a:ext cx="715690" cy="7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8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688744"/>
            <a:ext cx="11485848" cy="656846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 at my scarf.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nice.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r32a.jpg" descr="id:21474907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3371" y="1742455"/>
            <a:ext cx="606425" cy="606425"/>
          </a:xfrm>
          <a:prstGeom prst="rect">
            <a:avLst/>
          </a:prstGeom>
        </p:spPr>
      </p:pic>
      <p:pic>
        <p:nvPicPr>
          <p:cNvPr id="14" name="r398.jpg" descr="id:21474907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1556792"/>
            <a:ext cx="1724104" cy="1289624"/>
          </a:xfrm>
          <a:prstGeom prst="rect">
            <a:avLst/>
          </a:prstGeom>
        </p:spPr>
      </p:pic>
      <p:sp>
        <p:nvSpPr>
          <p:cNvPr id="15" name="内容占位符 5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图片为苏海让刘涛看她画的气球。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看我的围巾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它真好看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与图意不符。故本题错误。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700808"/>
            <a:ext cx="687062" cy="73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8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补全下列对话。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79500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coat.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cook.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79500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box, please.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I can sing.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910630" y="1858116"/>
            <a:ext cx="9793088" cy="121084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aw396.jpg" descr="id:2147490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3366239"/>
            <a:ext cx="1419860" cy="1718945"/>
          </a:xfrm>
          <a:prstGeom prst="rect">
            <a:avLst/>
          </a:prstGeom>
        </p:spPr>
      </p:pic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24535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图片为一个小女孩在唱歌，对话意为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我会唱歌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太棒了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95206" y="3409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81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4995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397.jpg" descr="id:21474907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3457352"/>
            <a:ext cx="1416050" cy="108839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7163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图片为外套，对话意为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穿上你的外套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86214" y="34573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17008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coat.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I can cook.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box, please.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I can sing.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910630" y="1858116"/>
            <a:ext cx="9793088" cy="121084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4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304160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98.jpg" descr="id:21474907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8358" y="3204202"/>
            <a:ext cx="1371600" cy="1371600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47163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图片为做饭的场景，对话意为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8337" y="32042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15567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coat.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I can cook.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box, please.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I can sing.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910630" y="1714100"/>
            <a:ext cx="9793088" cy="121084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5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97836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99.jpg" descr="id:21474907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72374" y="3140968"/>
            <a:ext cx="1518285" cy="1718945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06574" y="48603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图片为盒子，对话意为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请给我一个盒子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87918" y="31218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141277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coat.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I can cook.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79500" eaLnBrk="1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box, please.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I can sing.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910630" y="1570084"/>
            <a:ext cx="9793088" cy="121084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0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Ⅱ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Look at my balloon.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Good night,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Put on your beanie.	B. It’s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Your poster is nice.	C. No. This is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Is this a teddy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D. Thank you.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72941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Good night, Mum.		E. OK.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9" y="2780928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419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4646" y="47059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15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83986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5654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A. sweater		B. scarf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4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cold		B. coat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4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 A. evening		B.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4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 A. blue		B. balloon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56546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10. A. yes		B. this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99462" y="1412776"/>
            <a:ext cx="15121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sweater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coat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blue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694606" y="1628800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5951190" y="2204864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5951190" y="2852936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94606" y="3573016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838622" y="4221088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9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，向对方展示自己的物品时，对方应作出礼貌性回复，大多数是夸赞。选项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它很漂亮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戴上你的小便帽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...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上你的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，是一个祈使句，表达让对方穿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上某物，可以用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Yes./OK./All right.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来回答。故选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3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你的海报很漂亮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，对于他人的夸赞，需要表示感谢。选项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，肯定回答通常用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；否定回答通常用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不。这是一只小狗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晚安，妈妈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，晚上睡觉前通常需要互道晚安进行问候。选项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晚安，玲玲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1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Tommy. This is my friend Kate.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Kate.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Tommy.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your robot, Kate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nice. What can it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它会做什么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can sing and dance.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6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It’s in the morning.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Su Hai 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robot.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This robot can draw.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96752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16920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根据对话第三行可知，时间是下午，不是上午。故本题错误。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7472" y="256490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545740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14014" y="29881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根据对话第四行可知，凯特有一个机器人。故本题错误。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3789040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 dirty="0"/>
              <a:t>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514014" y="4348261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根据对话最后两句可知，这个机器人会唱歌和跳舞，并未提及画画。故本题错误。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2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92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This robot is nice.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Kate is Su Hai’s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friend.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41277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191683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根据对话最后四句，机器人会唱歌、跳舞，汤米表示惊叹可知，这个机器人很好。故本题正确。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35699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478582" y="39330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根据对话第二行可知，苏海向汤米介绍她的朋友凯特。故本题正确。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34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51" y="2204864"/>
            <a:ext cx="10640807" cy="30500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3452" y="1466200"/>
            <a:ext cx="113303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2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Yang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Ling             3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4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draw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5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460783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46934" y="4588755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39576" y="458875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62199" y="46078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43678" y="45696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10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36" y="2279569"/>
            <a:ext cx="10479509" cy="28056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1412776"/>
            <a:ext cx="11233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grape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2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       3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peach   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4. 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5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beanie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3230" y="44554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86894" y="450912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30570" y="44862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74246" y="44899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123492" y="44899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30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900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B.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 2. A.                            B.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aw355.jpg" descr="id:2147490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2747111"/>
            <a:ext cx="1619250" cy="1338580"/>
          </a:xfrm>
          <a:prstGeom prst="rect">
            <a:avLst/>
          </a:prstGeom>
        </p:spPr>
      </p:pic>
      <p:pic>
        <p:nvPicPr>
          <p:cNvPr id="6" name="aw356.jpg" descr="id:21474904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9205" y="2641531"/>
            <a:ext cx="810651" cy="1549740"/>
          </a:xfrm>
          <a:prstGeom prst="rect">
            <a:avLst/>
          </a:prstGeom>
        </p:spPr>
      </p:pic>
      <p:pic>
        <p:nvPicPr>
          <p:cNvPr id="7" name="aw357.jpg" descr="id:2147490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39142" y="2699003"/>
            <a:ext cx="1409065" cy="1718945"/>
          </a:xfrm>
          <a:prstGeom prst="rect">
            <a:avLst/>
          </a:prstGeom>
        </p:spPr>
      </p:pic>
      <p:pic>
        <p:nvPicPr>
          <p:cNvPr id="8" name="aw358.jpg" descr="id:21474904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42188" y="2556928"/>
            <a:ext cx="1070610" cy="17189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8582" y="4182760"/>
            <a:ext cx="1371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782241" y="4345940"/>
            <a:ext cx="171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Green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 bwMode="auto">
          <a:xfrm>
            <a:off x="694606" y="2896072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8894831" y="2856674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71649"/>
            <a:ext cx="11485848" cy="66120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6388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4. 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aw359.jpg" descr="id:21474904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417399"/>
            <a:ext cx="1071880" cy="1371600"/>
          </a:xfrm>
          <a:prstGeom prst="rect">
            <a:avLst/>
          </a:prstGeom>
        </p:spPr>
      </p:pic>
      <p:pic>
        <p:nvPicPr>
          <p:cNvPr id="9" name="aw360.jpg" descr="id:2147490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1412776"/>
            <a:ext cx="1738630" cy="1283970"/>
          </a:xfrm>
          <a:prstGeom prst="rect">
            <a:avLst/>
          </a:prstGeom>
        </p:spPr>
      </p:pic>
      <p:pic>
        <p:nvPicPr>
          <p:cNvPr id="10" name="aw361.jpg" descr="id:21474905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20498" y="1350015"/>
            <a:ext cx="1201420" cy="1718945"/>
          </a:xfrm>
          <a:prstGeom prst="rect">
            <a:avLst/>
          </a:prstGeom>
        </p:spPr>
      </p:pic>
      <p:pic>
        <p:nvPicPr>
          <p:cNvPr id="11" name="aw362.jpg" descr="id:21474905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1268760"/>
            <a:ext cx="1525905" cy="17189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4566" y="2977788"/>
            <a:ext cx="1210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scarf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735166" y="2924944"/>
            <a:ext cx="1435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puppy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 bwMode="auto">
          <a:xfrm>
            <a:off x="687832" y="1611042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8796257" y="1664804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1813"/>
            <a:ext cx="11485848" cy="66120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63.jpg" descr="id:21474905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050932"/>
            <a:ext cx="1318260" cy="1718945"/>
          </a:xfrm>
          <a:prstGeom prst="rect">
            <a:avLst/>
          </a:prstGeom>
        </p:spPr>
      </p:pic>
      <p:pic>
        <p:nvPicPr>
          <p:cNvPr id="4" name="aw364.jpg" descr="id:21474905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23687" y="2053220"/>
            <a:ext cx="1809750" cy="1718945"/>
          </a:xfrm>
          <a:prstGeom prst="rect">
            <a:avLst/>
          </a:prstGeom>
        </p:spPr>
      </p:pic>
      <p:pic>
        <p:nvPicPr>
          <p:cNvPr id="5" name="aw365.jpg" descr="id:21474905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03752" y="2050931"/>
            <a:ext cx="1419860" cy="1718945"/>
          </a:xfrm>
          <a:prstGeom prst="rect">
            <a:avLst/>
          </a:prstGeom>
        </p:spPr>
      </p:pic>
      <p:pic>
        <p:nvPicPr>
          <p:cNvPr id="6" name="aw366.jpg" descr="id:21474905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127654" y="2181813"/>
            <a:ext cx="1066800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50070" y="3769876"/>
            <a:ext cx="1468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cherry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20970" y="3615944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dance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695732" y="2338964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9011124" y="2338964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91303"/>
            <a:ext cx="11485848" cy="66120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 A.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8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367.jpg" descr="id:21474905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988840"/>
            <a:ext cx="1516380" cy="1371600"/>
          </a:xfrm>
          <a:prstGeom prst="rect">
            <a:avLst/>
          </a:prstGeom>
        </p:spPr>
      </p:pic>
      <p:pic>
        <p:nvPicPr>
          <p:cNvPr id="4" name="aw368.jpg" descr="id:21474905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1988840"/>
            <a:ext cx="1339850" cy="1718945"/>
          </a:xfrm>
          <a:prstGeom prst="rect">
            <a:avLst/>
          </a:prstGeom>
        </p:spPr>
      </p:pic>
      <p:pic>
        <p:nvPicPr>
          <p:cNvPr id="5" name="aw369.jpg" descr="id:21474905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2160447"/>
            <a:ext cx="2335530" cy="1295400"/>
          </a:xfrm>
          <a:prstGeom prst="rect">
            <a:avLst/>
          </a:prstGeom>
        </p:spPr>
      </p:pic>
      <p:pic>
        <p:nvPicPr>
          <p:cNvPr id="6" name="aw370.jpg" descr="id:214749056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83638" y="2160447"/>
            <a:ext cx="2050415" cy="1207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3553852"/>
            <a:ext cx="1451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beanie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75164" y="3543661"/>
            <a:ext cx="25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morning.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2998862" y="2386608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5785321" y="2344121"/>
            <a:ext cx="50405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5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2550</Words>
  <Application>Microsoft Office PowerPoint</Application>
  <PresentationFormat>自定义</PresentationFormat>
  <Paragraphs>196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354</cp:revision>
  <dcterms:created xsi:type="dcterms:W3CDTF">2020-11-06T05:24:00Z</dcterms:created>
  <dcterms:modified xsi:type="dcterms:W3CDTF">2025-06-30T06:39:11Z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